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4" r:id="rId6"/>
    <p:sldId id="257" r:id="rId7"/>
    <p:sldId id="258" r:id="rId8"/>
    <p:sldId id="259" r:id="rId9"/>
    <p:sldId id="263" r:id="rId10"/>
    <p:sldId id="264" r:id="rId11"/>
    <p:sldId id="265" r:id="rId12"/>
    <p:sldId id="260" r:id="rId13"/>
    <p:sldId id="261" r:id="rId14"/>
    <p:sldId id="262" r:id="rId15"/>
    <p:sldId id="266" r:id="rId16"/>
    <p:sldId id="267" r:id="rId17"/>
    <p:sldId id="275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 autoAdjust="0"/>
  </p:normalViewPr>
  <p:slideViewPr>
    <p:cSldViewPr snapToGrid="0">
      <p:cViewPr>
        <p:scale>
          <a:sx n="93" d="100"/>
          <a:sy n="93" d="100"/>
        </p:scale>
        <p:origin x="-2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F87CED-7DC4-4F07-8FE1-7AB519CF6AB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A2BD1A-C979-4A56-938F-9D071B8E8B29}" type="datetime1">
              <a:rPr lang="ko-KR" altLang="en-US" noProof="0" smtClean="0"/>
              <a:t>2022-12-13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8CCA95-4F40-4CDD-BF1E-B8C9EB86EE7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텍스트 상자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24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24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텍스트 상자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텍스트 상자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텍스트 상자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상자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810A5-1A13-4087-8DFA-155E6E5B5D73}" type="datetimeFigureOut">
              <a:rPr lang="en-US" altLang="ko-KR" noProof="0" smtClean="0"/>
              <a:t>12/13/2022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텍스트 상자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12/13/2022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  <a:p>
            <a:pPr lvl="5" rtl="0"/>
            <a:r>
              <a:rPr lang="ko-KR" altLang="en-US" noProof="0"/>
              <a:t>여섯째 수준</a:t>
            </a:r>
          </a:p>
          <a:p>
            <a:pPr lvl="6" rtl="0"/>
            <a:r>
              <a:rPr lang="ko-KR" altLang="en-US" noProof="0"/>
              <a:t>일곱째 수준</a:t>
            </a:r>
          </a:p>
          <a:p>
            <a:pPr lvl="7" rtl="0"/>
            <a:r>
              <a:rPr lang="ko-KR" altLang="en-US" noProof="0"/>
              <a:t>여덟째 수준</a:t>
            </a:r>
          </a:p>
          <a:p>
            <a:pPr lvl="8" rtl="0"/>
            <a:r>
              <a:rPr lang="ko-KR" altLang="en-US" noProof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tr-TR" altLang="ko-KR" smtClean="0"/>
              <a:pPr/>
              <a:t>13.12.2022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smtClean="0"/>
              <a:pPr/>
              <a:t>‹#›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ellow.systems/blog/why-you-need-responsive-web-desig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628/worldwide-developer-survey-most-used-languages/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sz="5400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sz="5400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>
                <a:ln/>
                <a:solidFill>
                  <a:schemeClr val="accent3"/>
                </a:solidFill>
              </a:rPr>
            </a:br>
            <a:r>
              <a:rPr lang="ko-KR" altLang="en-US" sz="5400" b="1" dirty="0">
                <a:ln/>
                <a:solidFill>
                  <a:schemeClr val="accent3"/>
                </a:solidFill>
              </a:rPr>
              <a:t>개발 </a:t>
            </a:r>
            <a:r>
              <a:rPr lang="ko-KR" altLang="en-US" sz="5400" b="1" dirty="0" err="1" smtClean="0">
                <a:ln/>
                <a:solidFill>
                  <a:schemeClr val="accent3"/>
                </a:solidFill>
              </a:rPr>
              <a:t>트렌드</a:t>
            </a: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 smtClean="0">
                <a:ln/>
                <a:solidFill>
                  <a:schemeClr val="accent3"/>
                </a:solidFill>
              </a:rPr>
            </a:b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>2023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/>
            </a:r>
            <a:br>
              <a:rPr lang="ko-KR" altLang="en-US" sz="5400" b="1" dirty="0">
                <a:ln/>
                <a:solidFill>
                  <a:schemeClr val="accent3"/>
                </a:solidFill>
              </a:rPr>
            </a:br>
            <a:endParaRPr lang="ko-KR" altLang="en-US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rtl="0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기반 </a:t>
            </a:r>
            <a:r>
              <a:rPr lang="ko-KR" alt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개발자를 위한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모바일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우선 웹 개발</a:t>
            </a:r>
            <a:br>
              <a:rPr lang="ko-KR" altLang="en-US" b="1" dirty="0">
                <a:ln/>
                <a:solidFill>
                  <a:schemeClr val="accent3"/>
                </a:solidFill>
              </a:rPr>
            </a:b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1960" y="1761356"/>
            <a:ext cx="8671389" cy="482548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브라우징의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대부분이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이루어짐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따라서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기업은 이와 같은 접근의 중요성을 무시할 수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없음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더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나아가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볼 수 있는 웹 사이트 개발수준이 아닌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반응성이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뛰어난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즉 어느 크기의 디스플레이에서든 동일하게 잘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동작하도록 만드는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것이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필수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 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반응형</a:t>
            </a:r>
            <a:r>
              <a:rPr lang="ko-KR" altLang="en-US" sz="1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 </a:t>
            </a:r>
            <a:r>
              <a:rPr lang="ko-KR" altLang="en-US" sz="1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웹 디자인의 중요성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웹 개발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트렌드의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최상단을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차지함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아래의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룰을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따라하면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달성됨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가로 보다는 세로 기준으로 만들어지며 터치스크린에서 작동해야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함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meta 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사용하여 브라우저가 페이지의 크기를 조절할 수 있도록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해야함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Grid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Multi-Column, Flexbox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같은 것들을 사용하여 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에 맞춰야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미디어쿼리를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사용하여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디바이스에 따라서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요소의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크기가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변경되야함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06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헤드리스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Headless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)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CMS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95" y="2170599"/>
            <a:ext cx="6563376" cy="346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4" y="828958"/>
            <a:ext cx="3801005" cy="2076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188451" y="1705369"/>
            <a:ext cx="5815172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l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일반적인 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CMS(Contents Management System)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섞여 있었음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헤드리스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는 소스가 분리되어 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프론트엔트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코드에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코드가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전혀없음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7704" y="5835723"/>
            <a:ext cx="82125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헤드리스 아키텍처는 ‘몸’을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(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저장소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)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가 </a:t>
            </a:r>
            <a:endParaRPr lang="en-US" altLang="ko-KR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‘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머리’를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프론트엔드와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분리된 일종의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관리 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시스템이다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12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개발자의 필수도구들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7" y="1953457"/>
            <a:ext cx="366763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26" y="2715564"/>
            <a:ext cx="3410426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89413" y="11087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32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소스형상관리툴</a:t>
            </a:r>
            <a:endParaRPr lang="en-US" altLang="ko-KR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8034" y="19615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defPPr rtl="0">
              <a:defRPr lang="ko-KR"/>
            </a:defPPr>
            <a:lvl1pPr>
              <a:defRPr b="1" cap="all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defRPr>
            </a:lvl1pPr>
          </a:lstStyle>
          <a:p>
            <a:r>
              <a:rPr lang="ko-KR" altLang="en-US" sz="3200" dirty="0" err="1"/>
              <a:t>소스코딩툴</a:t>
            </a:r>
            <a:endParaRPr lang="en-US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2863" y="4242866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하드디스크나 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USB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 </a:t>
            </a:r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필요없다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개발소스를 언제 어디서나 최신상태로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저장하고 이력을 남기고 사용한다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1632" y="544983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개발자의 손과 발이며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비서역할을 톡톡히 해주는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편리하고 능률적인 개발도구다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399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프로젝트 기반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>
                <a:ln/>
                <a:solidFill>
                  <a:schemeClr val="accent3"/>
                </a:solidFill>
              </a:rPr>
              <a:t>로드맵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2" y="2388078"/>
            <a:ext cx="10840016" cy="2255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그룹 9"/>
          <p:cNvGrpSpPr/>
          <p:nvPr/>
        </p:nvGrpSpPr>
        <p:grpSpPr>
          <a:xfrm>
            <a:off x="319005" y="5266661"/>
            <a:ext cx="1315093" cy="1315093"/>
            <a:chOff x="1325366" y="4722131"/>
            <a:chExt cx="1315093" cy="1315093"/>
          </a:xfrm>
        </p:grpSpPr>
        <p:sp>
          <p:nvSpPr>
            <p:cNvPr id="9" name="타원 8"/>
            <p:cNvSpPr/>
            <p:nvPr/>
          </p:nvSpPr>
          <p:spPr>
            <a:xfrm>
              <a:off x="1325366" y="4722131"/>
              <a:ext cx="1315093" cy="131509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34098" y="5025734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기술</a:t>
              </a:r>
              <a:endPara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적</a:t>
              </a:r>
              <a:r>
                <a:rPr lang="ko-KR" altLang="en-US" sz="20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용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59622" y="6024852"/>
            <a:ext cx="3071974" cy="770562"/>
            <a:chOff x="1859622" y="6024852"/>
            <a:chExt cx="3071974" cy="770562"/>
          </a:xfrm>
        </p:grpSpPr>
        <p:sp>
          <p:nvSpPr>
            <p:cNvPr id="6" name="직사각형 5"/>
            <p:cNvSpPr/>
            <p:nvPr/>
          </p:nvSpPr>
          <p:spPr>
            <a:xfrm>
              <a:off x="1859622" y="6024852"/>
              <a:ext cx="3071974" cy="77056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1443" y="6117745"/>
              <a:ext cx="25683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마크업기술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(HTML,CSS)</a:t>
              </a:r>
            </a:p>
            <a:p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스크립트기술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Javascript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31596" y="5455578"/>
            <a:ext cx="3071974" cy="1339836"/>
            <a:chOff x="4931596" y="5455578"/>
            <a:chExt cx="3071974" cy="1339836"/>
          </a:xfrm>
        </p:grpSpPr>
        <p:sp>
          <p:nvSpPr>
            <p:cNvPr id="7" name="직사각형 6"/>
            <p:cNvSpPr/>
            <p:nvPr/>
          </p:nvSpPr>
          <p:spPr>
            <a:xfrm>
              <a:off x="4931596" y="5455578"/>
              <a:ext cx="3071974" cy="133983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8032" y="5570264"/>
              <a:ext cx="23391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적용기술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(jQuery)</a:t>
              </a: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프레임워크 적용기술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Vue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JS)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003570" y="4787757"/>
            <a:ext cx="3071974" cy="2007657"/>
            <a:chOff x="8003570" y="4787757"/>
            <a:chExt cx="3071974" cy="2007657"/>
          </a:xfrm>
        </p:grpSpPr>
        <p:sp>
          <p:nvSpPr>
            <p:cNvPr id="8" name="직사각형 7"/>
            <p:cNvSpPr/>
            <p:nvPr/>
          </p:nvSpPr>
          <p:spPr>
            <a:xfrm>
              <a:off x="8003570" y="4787757"/>
              <a:ext cx="3071974" cy="2007657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70006" y="5252976"/>
              <a:ext cx="23391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적용기술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(React)</a:t>
              </a: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비동기통신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적용기술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(Ajax)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65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PWA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란 무엇인가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>
                <a:ln/>
                <a:solidFill>
                  <a:schemeClr val="accent3"/>
                </a:solidFill>
              </a:rPr>
              <a:t>Progressive Web App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73599" y="2507017"/>
            <a:ext cx="7796540" cy="308802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인터넷 웹사이트의 파일들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(html,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images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같은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..)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을 컴퓨터에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저장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캐싱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해 놨다가 다시 요청이 올 때 저장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캐싱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된 파일들을 먼저 보여주고 필요할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떄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웹서버에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있는 데이터를 받아서 보여주는 기술과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홈스크린에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바로가기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아이콘을 설치 할 수 있게 하는 기술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그리고 서버의 소식을 클라이언트에 전하는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Push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기술 입니다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Vue.js, React.js, Ember.js, Angular.js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등의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client side framework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에도 모두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PWA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지원하기 때문에 손쉽게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PWA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사용하여 개발을 할 수 있습니다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우리는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차 프로젝트에서 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PWA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기술을 적용할 예정입니다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ko-KR" altLang="en-US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8" y="656702"/>
            <a:ext cx="4353533" cy="1352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659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1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차 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>
                <a:ln/>
                <a:solidFill>
                  <a:schemeClr val="accent3"/>
                </a:solidFill>
              </a:rPr>
              <a:t>Web Project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24" y="2401960"/>
            <a:ext cx="6831024" cy="3997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1" y="1334621"/>
            <a:ext cx="2333951" cy="46202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" name="그룹 7"/>
          <p:cNvGrpSpPr/>
          <p:nvPr/>
        </p:nvGrpSpPr>
        <p:grpSpPr>
          <a:xfrm>
            <a:off x="3277456" y="831421"/>
            <a:ext cx="4489807" cy="1284270"/>
            <a:chOff x="3277456" y="831421"/>
            <a:chExt cx="4489807" cy="1284270"/>
          </a:xfrm>
        </p:grpSpPr>
        <p:sp>
          <p:nvSpPr>
            <p:cNvPr id="7" name="타원 6"/>
            <p:cNvSpPr/>
            <p:nvPr/>
          </p:nvSpPr>
          <p:spPr>
            <a:xfrm>
              <a:off x="3277456" y="831421"/>
              <a:ext cx="4489807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3082" y="1119613"/>
              <a:ext cx="3495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HTML + CSS + </a:t>
              </a:r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Javascript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6" y="1979534"/>
            <a:ext cx="6082302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619411"/>
            <a:ext cx="5888223" cy="3532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730966"/>
            <a:ext cx="2210108" cy="4553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661152"/>
            <a:ext cx="2210108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2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모바일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웹앱제작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52125" y="471831"/>
            <a:ext cx="3215812" cy="1284270"/>
            <a:chOff x="3452125" y="471831"/>
            <a:chExt cx="3215812" cy="1284270"/>
          </a:xfrm>
        </p:grpSpPr>
        <p:sp>
          <p:nvSpPr>
            <p:cNvPr id="8" name="타원 7"/>
            <p:cNvSpPr/>
            <p:nvPr/>
          </p:nvSpPr>
          <p:spPr>
            <a:xfrm>
              <a:off x="3452125" y="471831"/>
              <a:ext cx="3215812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3151" y="760023"/>
              <a:ext cx="22286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jQuery + </a:t>
              </a:r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Vue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JS</a:t>
              </a:r>
            </a:p>
            <a:p>
              <a:pPr algn="ctr"/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2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00692" y="344935"/>
            <a:ext cx="3287731" cy="1284270"/>
            <a:chOff x="400692" y="344935"/>
            <a:chExt cx="3287731" cy="1284270"/>
          </a:xfrm>
        </p:grpSpPr>
        <p:sp>
          <p:nvSpPr>
            <p:cNvPr id="15" name="타원 14"/>
            <p:cNvSpPr/>
            <p:nvPr/>
          </p:nvSpPr>
          <p:spPr>
            <a:xfrm>
              <a:off x="400692" y="344935"/>
              <a:ext cx="3287731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8120" y="633127"/>
              <a:ext cx="1832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React 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</a:t>
              </a:r>
              <a:endParaRPr lang="en-US" altLang="ko-KR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SPA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27" y="344935"/>
            <a:ext cx="2191056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89" y="987070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35" y="987070"/>
            <a:ext cx="2200582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0" y="1857478"/>
            <a:ext cx="2172003" cy="4544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 smtClean="0">
                <a:ln/>
                <a:solidFill>
                  <a:schemeClr val="accent3"/>
                </a:solidFill>
              </a:rPr>
              <a:t>SPA 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프로젝트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7" y="1857478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30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채용공고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" y="764535"/>
            <a:ext cx="5220429" cy="382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5" y="1261860"/>
            <a:ext cx="5963482" cy="539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51" y="1777428"/>
            <a:ext cx="4686954" cy="3305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9" name="그룹 8"/>
          <p:cNvGrpSpPr/>
          <p:nvPr/>
        </p:nvGrpSpPr>
        <p:grpSpPr>
          <a:xfrm>
            <a:off x="1726058" y="359596"/>
            <a:ext cx="1931542" cy="595901"/>
            <a:chOff x="1726058" y="359596"/>
            <a:chExt cx="1931542" cy="595901"/>
          </a:xfrm>
        </p:grpSpPr>
        <p:sp>
          <p:nvSpPr>
            <p:cNvPr id="7" name="타원 6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1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9095" y="883576"/>
            <a:ext cx="1931542" cy="595901"/>
            <a:chOff x="1726058" y="359596"/>
            <a:chExt cx="1931542" cy="595901"/>
          </a:xfrm>
        </p:grpSpPr>
        <p:sp>
          <p:nvSpPr>
            <p:cNvPr id="11" name="타원 10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2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8857" y="1479477"/>
            <a:ext cx="1931542" cy="595901"/>
            <a:chOff x="1726058" y="359596"/>
            <a:chExt cx="1931542" cy="595901"/>
          </a:xfrm>
        </p:grpSpPr>
        <p:sp>
          <p:nvSpPr>
            <p:cNvPr id="14" name="타원 13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3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>
          <a:xfrm>
            <a:off x="7420398" y="4265689"/>
            <a:ext cx="3801005" cy="2248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414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코딩테스트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" y="1330790"/>
            <a:ext cx="7796212" cy="163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4058292" y="1345915"/>
            <a:ext cx="1181528" cy="1164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82" y="1927943"/>
            <a:ext cx="6249272" cy="4201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3" y="3942234"/>
            <a:ext cx="4239064" cy="2525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20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브라우저에서 다운로드 되는 모든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프레셋팅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구현하는자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백엔드영역의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상대되는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DB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등 서버에서 해석되는 코드를 구현하는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개발자는 브라우저와 대화하는 자임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참고로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웹퍼블리셔는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한국에서만 쓰이는 말로 디자인과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담당하는 사람임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심지어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다루지 않는 경우도 있음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26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개발자가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되기위한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우리의 대책은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83" y="1594109"/>
            <a:ext cx="3934374" cy="37057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3" y="2648606"/>
            <a:ext cx="4629796" cy="3134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023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웹 개발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트렌드의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핵심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2052638"/>
            <a:ext cx="7144751" cy="3997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1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9362" y="2052117"/>
            <a:ext cx="7970777" cy="379388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개발에서 가장 넓게 사용되는 프로그래밍언어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2022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가장 자주 쓰인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프로그래밍언어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(Statista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통계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객체 기반의 역동적인 언어로서 클라이언트와 서버 모두에서 사용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사파리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크롬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파이어폭스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IE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와 같은 수많은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지원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웹페이지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구조와 스타일을 쌍방향에서 다룰 수 있는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우수성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라이브러리와 프레임워크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 가능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2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2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4" y="1130156"/>
            <a:ext cx="10263885" cy="5301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9596063" y="5690942"/>
            <a:ext cx="1580158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2022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Statista</a:t>
            </a:r>
            <a:r>
              <a:rPr lang="ko-KR" altLang="en-US" dirty="0" smtClean="0">
                <a:solidFill>
                  <a:schemeClr val="bg1"/>
                </a:solidFill>
              </a:rPr>
              <a:t>통계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7334" y="1301101"/>
            <a:ext cx="6061017" cy="1985894"/>
            <a:chOff x="377334" y="1301101"/>
            <a:chExt cx="6061017" cy="1985894"/>
          </a:xfrm>
        </p:grpSpPr>
        <p:sp>
          <p:nvSpPr>
            <p:cNvPr id="6" name="왼쪽 화살표 5"/>
            <p:cNvSpPr/>
            <p:nvPr/>
          </p:nvSpPr>
          <p:spPr>
            <a:xfrm rot="15469755">
              <a:off x="5556297" y="2162328"/>
              <a:ext cx="797179" cy="25705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474908">
              <a:off x="377334" y="1301101"/>
              <a:ext cx="5893353" cy="3401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1420" y="2747871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65.36%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350092" y="2578079"/>
              <a:ext cx="1088259" cy="7089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66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85" y="2131745"/>
            <a:ext cx="6754168" cy="383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36733" y="1551666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2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인기 있는 </a:t>
            </a:r>
            <a:r>
              <a:rPr lang="ko-KR" altLang="en-US" sz="20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프론트앤드</a:t>
            </a:r>
            <a:r>
              <a:rPr lang="ko-KR" altLang="en-US" sz="2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프레임워크</a:t>
            </a:r>
            <a:endParaRPr lang="ko-KR" altLang="en-US" sz="2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979" y="3662062"/>
            <a:ext cx="3054439" cy="23391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React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페이스북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(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현재는 메타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)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에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의해 개발된 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리액트는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함수형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선언형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그리고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구성요소 기반 스타일을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도입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높은 유입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트래픽을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가진 웹 페이지의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동적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UI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를 개발하고 운영하는 데 사용됩니다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가상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DOM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을 사용하므로 웹과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앱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프론트엔드개발을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위한 빠른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렌더링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속도가 보장됩니다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3200" y="4271487"/>
            <a:ext cx="3177715" cy="21236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Vue.js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오늘날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단순한 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점유율과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만족도적인 측면에서 바라볼 때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세 번째로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좋은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 프레임워크입니다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게다가 고성능의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구축할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수 있다는 점은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더욱 매력적으로 만듭니다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0706" y="1256382"/>
            <a:ext cx="3044786" cy="2554545"/>
          </a:xfrm>
          <a:prstGeom prst="rect">
            <a:avLst/>
          </a:prstGeom>
          <a:gradFill flip="none" rotWithShape="1">
            <a:gsLst>
              <a:gs pos="0">
                <a:srgbClr val="FF9933"/>
              </a:gs>
              <a:gs pos="100000">
                <a:srgbClr val="FFCCFF"/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Angular 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 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2016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년에 공식적으로 출시된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앵귤러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구글에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의해 개발되었습니다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이는 타입스크립트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en-US" altLang="ko-KR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TypeScript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)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기반의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강력하고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효율적인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오픈소스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구성요소 기반 스타일과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트리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(Tree-view)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구조를 통해 세련된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개발할 수 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15145" y="2158176"/>
            <a:ext cx="2054030" cy="950358"/>
            <a:chOff x="4315145" y="2158176"/>
            <a:chExt cx="2054030" cy="950358"/>
          </a:xfrm>
        </p:grpSpPr>
        <p:sp>
          <p:nvSpPr>
            <p:cNvPr id="9" name="타원 8"/>
            <p:cNvSpPr/>
            <p:nvPr/>
          </p:nvSpPr>
          <p:spPr>
            <a:xfrm>
              <a:off x="528091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줄무늬가 있는 오른쪽 화살표 13"/>
            <p:cNvSpPr/>
            <p:nvPr/>
          </p:nvSpPr>
          <p:spPr>
            <a:xfrm flipH="1">
              <a:off x="4315145" y="2466828"/>
              <a:ext cx="965769" cy="394482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5433" y="3534108"/>
            <a:ext cx="1717982" cy="950358"/>
            <a:chOff x="5075433" y="3534108"/>
            <a:chExt cx="1717982" cy="950358"/>
          </a:xfrm>
        </p:grpSpPr>
        <p:sp>
          <p:nvSpPr>
            <p:cNvPr id="13" name="타원 12"/>
            <p:cNvSpPr/>
            <p:nvPr/>
          </p:nvSpPr>
          <p:spPr>
            <a:xfrm>
              <a:off x="5705156" y="3534108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줄무늬가 있는 오른쪽 화살표 18"/>
            <p:cNvSpPr/>
            <p:nvPr/>
          </p:nvSpPr>
          <p:spPr>
            <a:xfrm rot="20304040" flipH="1">
              <a:off x="5075433" y="4089984"/>
              <a:ext cx="965769" cy="394482"/>
            </a:xfrm>
            <a:prstGeom prst="stripedRightArrow">
              <a:avLst/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34526" y="2158176"/>
            <a:ext cx="1088259" cy="1560457"/>
            <a:chOff x="9134526" y="2158176"/>
            <a:chExt cx="1088259" cy="1560457"/>
          </a:xfrm>
        </p:grpSpPr>
        <p:sp>
          <p:nvSpPr>
            <p:cNvPr id="12" name="타원 11"/>
            <p:cNvSpPr/>
            <p:nvPr/>
          </p:nvSpPr>
          <p:spPr>
            <a:xfrm>
              <a:off x="913452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줄무늬가 있는 오른쪽 화살표 19"/>
            <p:cNvSpPr/>
            <p:nvPr/>
          </p:nvSpPr>
          <p:spPr>
            <a:xfrm rot="16038615" flipH="1">
              <a:off x="9364530" y="3175723"/>
              <a:ext cx="691339" cy="394482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879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4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r="21129"/>
          <a:stretch/>
        </p:blipFill>
        <p:spPr>
          <a:xfrm>
            <a:off x="2229491" y="571667"/>
            <a:ext cx="3698697" cy="57064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704297" y="1664413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JS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프레임워크 </a:t>
            </a:r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라이브러리 순위</a:t>
            </a:r>
            <a:endParaRPr lang="ko-KR" alt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8620" y="2260314"/>
            <a:ext cx="2391039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리액트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제이쿼리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6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뷰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</a:t>
            </a:r>
            <a:r>
              <a:rPr lang="en-US" altLang="ko-KR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426" y="5527586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앵귤러는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JS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의 후속버전임</a:t>
            </a:r>
            <a:endParaRPr lang="en-US" altLang="ko-KR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이 순위는 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2021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년 통계임</a:t>
            </a:r>
            <a:endParaRPr lang="ko-KR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94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웹 브라우저 시장점유율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26" y="1700782"/>
            <a:ext cx="7018868" cy="4206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928425" y="2054831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크롬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사파리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9470" y="3605868"/>
            <a:ext cx="2818233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브라우저와 대화하는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사람이다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어떤 브라우저가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가장 많이 사용되는지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그것은 필수상식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663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젬스택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Jamstack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8944" y="1952089"/>
            <a:ext cx="8291245" cy="445745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2015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년에 등장한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정의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각각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API, Markup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줄임말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요즘은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이 널리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사용됨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클라이언트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사이드의 자바스크립트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재사용가능한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API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미리 만들어진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마크업에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기반한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개발의 인프라를 말하는 것이다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Netlify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공동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창업자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,CEO - Mathias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Biilmann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시너지 효과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lvl="1"/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개발자로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하여금 더 단순하고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빠르고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저렴한 업무 환경을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제공</a:t>
            </a:r>
            <a:endParaRPr lang="en-US" altLang="ko-KR" sz="16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US" altLang="ko-KR" sz="16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기반의 아키텍처는 웹사이트를 더욱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안전함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데이터베이스나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서버의 보안과 같은 것에 대해 고민할 필요가 없기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때문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6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743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6401379_wac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0</TotalTime>
  <Words>495</Words>
  <Application>Microsoft Office PowerPoint</Application>
  <PresentationFormat>사용자 지정</PresentationFormat>
  <Paragraphs>121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tf16401379_wac</vt:lpstr>
      <vt:lpstr>프론트엔드  개발 트렌드 2023 </vt:lpstr>
      <vt:lpstr>프론트엔드 개발자란?</vt:lpstr>
      <vt:lpstr>웹 개발 트렌드의 핵심</vt:lpstr>
      <vt:lpstr>자바스크립트 1</vt:lpstr>
      <vt:lpstr>자바스크립트 2</vt:lpstr>
      <vt:lpstr>자바스크립트 3</vt:lpstr>
      <vt:lpstr>자바스크립트 4</vt:lpstr>
      <vt:lpstr>웹 브라우저 시장점유율</vt:lpstr>
      <vt:lpstr>젬스택 (Jamstack)</vt:lpstr>
      <vt:lpstr>모바일 우선 웹 개발 </vt:lpstr>
      <vt:lpstr>헤드리스(Headless) CMS</vt:lpstr>
      <vt:lpstr>개발자의 필수도구들</vt:lpstr>
      <vt:lpstr>프로젝트 기반 프론트엔드 개발 로드맵</vt:lpstr>
      <vt:lpstr>PWA란 무엇인가? Progressive Web App</vt:lpstr>
      <vt:lpstr>1차 프로젝트 Web Project</vt:lpstr>
      <vt:lpstr>2차 프로젝트 모바일 웹앱제작</vt:lpstr>
      <vt:lpstr>3차 프로젝트 SPA 프로젝트</vt:lpstr>
      <vt:lpstr>프론트엔드 개발자 채용공고</vt:lpstr>
      <vt:lpstr>프론트엔드 개발자 코딩테스트</vt:lpstr>
      <vt:lpstr>프론트엔드 개발자가 되기위한 우리의 대책은?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2022-12-13T02:54:57Z</dcterms:created>
  <dcterms:modified xsi:type="dcterms:W3CDTF">2022-12-13T13:42:57Z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